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3"/>
  </p:notesMasterIdLst>
  <p:sldIdLst>
    <p:sldId id="271" r:id="rId2"/>
    <p:sldId id="265" r:id="rId3"/>
    <p:sldId id="273" r:id="rId4"/>
    <p:sldId id="260" r:id="rId5"/>
    <p:sldId id="264" r:id="rId6"/>
    <p:sldId id="262" r:id="rId7"/>
    <p:sldId id="266" r:id="rId8"/>
    <p:sldId id="267" r:id="rId9"/>
    <p:sldId id="268" r:id="rId10"/>
    <p:sldId id="269" r:id="rId11"/>
    <p:sldId id="270" r:id="rId12"/>
  </p:sldIdLst>
  <p:sldSz cx="989965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660" autoAdjust="0"/>
  </p:normalViewPr>
  <p:slideViewPr>
    <p:cSldViewPr snapToGrid="0">
      <p:cViewPr varScale="1">
        <p:scale>
          <a:sx n="116" d="100"/>
          <a:sy n="116" d="100"/>
        </p:scale>
        <p:origin x="942" y="108"/>
      </p:cViewPr>
      <p:guideLst>
        <p:guide orient="horz" pos="2160"/>
        <p:guide pos="31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-490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C54D4-C74B-40FB-B9C6-72B3367B3756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201738" y="1143000"/>
            <a:ext cx="44545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BF4FF-5875-4DA7-B2B6-FF7DE2D0BF9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7078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9893554" cy="6857824"/>
          </a:xfrm>
          <a:prstGeom prst="rect">
            <a:avLst/>
          </a:prstGeom>
        </p:spPr>
      </p:pic>
      <p:sp>
        <p:nvSpPr>
          <p:cNvPr id="9" name="Otsikko 8"/>
          <p:cNvSpPr>
            <a:spLocks noGrp="1"/>
          </p:cNvSpPr>
          <p:nvPr>
            <p:ph type="title" hasCustomPrompt="1"/>
          </p:nvPr>
        </p:nvSpPr>
        <p:spPr>
          <a:xfrm>
            <a:off x="1170801" y="2412829"/>
            <a:ext cx="8030799" cy="69904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5600" b="1" baseline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fi-FI" dirty="0" smtClean="0"/>
              <a:t>TEKSTI TÄHÄN</a:t>
            </a:r>
            <a:endParaRPr lang="fi-FI" dirty="0"/>
          </a:p>
        </p:txBody>
      </p:sp>
      <p:pic>
        <p:nvPicPr>
          <p:cNvPr id="7" name="Kuva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5042455"/>
            <a:ext cx="9893553" cy="182265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180407" y="3173861"/>
            <a:ext cx="6731141" cy="2374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14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88"/>
            <a:ext cx="9893554" cy="6857824"/>
          </a:xfrm>
          <a:prstGeom prst="rect">
            <a:avLst/>
          </a:prstGeom>
        </p:spPr>
      </p:pic>
      <p:sp>
        <p:nvSpPr>
          <p:cNvPr id="9" name="Otsikko 8"/>
          <p:cNvSpPr>
            <a:spLocks noGrp="1"/>
          </p:cNvSpPr>
          <p:nvPr>
            <p:ph type="title"/>
          </p:nvPr>
        </p:nvSpPr>
        <p:spPr>
          <a:xfrm>
            <a:off x="992025" y="819874"/>
            <a:ext cx="8030799" cy="69904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000" b="1" kern="1600" spc="0" baseline="0">
                <a:solidFill>
                  <a:srgbClr val="57575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1"/>
          </p:nvPr>
        </p:nvSpPr>
        <p:spPr>
          <a:xfrm>
            <a:off x="992025" y="3024000"/>
            <a:ext cx="8023599" cy="1324800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57575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Kuva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5601782"/>
            <a:ext cx="9893553" cy="12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57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88"/>
            <a:ext cx="9893554" cy="6857824"/>
          </a:xfrm>
          <a:prstGeom prst="rect">
            <a:avLst/>
          </a:prstGeom>
        </p:spPr>
      </p:pic>
      <p:sp>
        <p:nvSpPr>
          <p:cNvPr id="9" name="Otsikko 8"/>
          <p:cNvSpPr>
            <a:spLocks noGrp="1"/>
          </p:cNvSpPr>
          <p:nvPr>
            <p:ph type="title"/>
          </p:nvPr>
        </p:nvSpPr>
        <p:spPr>
          <a:xfrm>
            <a:off x="992025" y="819874"/>
            <a:ext cx="8030799" cy="699047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000" b="1" kern="1600" spc="0" baseline="0">
                <a:solidFill>
                  <a:srgbClr val="57575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11"/>
          </p:nvPr>
        </p:nvSpPr>
        <p:spPr>
          <a:xfrm>
            <a:off x="992025" y="3024000"/>
            <a:ext cx="8023599" cy="1324800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ts val="15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aseline="0">
                <a:solidFill>
                  <a:srgbClr val="575756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6" name="Kuva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5601782"/>
            <a:ext cx="9893553" cy="125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6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ustyyli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uva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5601870"/>
            <a:ext cx="9893553" cy="1256130"/>
          </a:xfrm>
          <a:prstGeom prst="rect">
            <a:avLst/>
          </a:prstGeom>
        </p:spPr>
      </p:pic>
      <p:sp>
        <p:nvSpPr>
          <p:cNvPr id="12" name="Tekstin paikkamerkki 8"/>
          <p:cNvSpPr>
            <a:spLocks noGrp="1"/>
          </p:cNvSpPr>
          <p:nvPr>
            <p:ph type="body" sz="quarter" idx="14"/>
          </p:nvPr>
        </p:nvSpPr>
        <p:spPr>
          <a:xfrm>
            <a:off x="1020657" y="1131250"/>
            <a:ext cx="7887136" cy="43955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000" b="0">
                <a:solidFill>
                  <a:srgbClr val="575756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2380829" y="6150787"/>
            <a:ext cx="1266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fi-FI" dirty="0" smtClean="0"/>
              <a:t>14.8.2015</a:t>
            </a:r>
            <a:endParaRPr lang="fi-FI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4127" y="614511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i-FI" sz="8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 smtClean="0"/>
              <a:t>Etunimi</a:t>
            </a:r>
            <a:r>
              <a:rPr lang="en-US" dirty="0" smtClean="0"/>
              <a:t> </a:t>
            </a:r>
            <a:r>
              <a:rPr lang="en-US" dirty="0" err="1" smtClean="0"/>
              <a:t>Sukunimi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239" y="6143587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i-FI" sz="8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B7050205-D4E8-49F4-A3DB-BDC0A1FFCD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022465" y="1645920"/>
            <a:ext cx="7897091" cy="387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28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ustyylidia 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uva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5601870"/>
            <a:ext cx="9893553" cy="1256130"/>
          </a:xfrm>
          <a:prstGeom prst="rect">
            <a:avLst/>
          </a:prstGeom>
        </p:spPr>
      </p:pic>
      <p:sp>
        <p:nvSpPr>
          <p:cNvPr id="11" name="Tekstin paikkamerkki 8"/>
          <p:cNvSpPr>
            <a:spLocks noGrp="1"/>
          </p:cNvSpPr>
          <p:nvPr>
            <p:ph type="body" sz="quarter" idx="14"/>
          </p:nvPr>
        </p:nvSpPr>
        <p:spPr>
          <a:xfrm>
            <a:off x="1020657" y="1131250"/>
            <a:ext cx="7887136" cy="43955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000" b="0">
                <a:solidFill>
                  <a:srgbClr val="575756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380829" y="6150787"/>
            <a:ext cx="1266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fi-FI" dirty="0" smtClean="0"/>
              <a:t>14.8.2015</a:t>
            </a:r>
            <a:endParaRPr lang="fi-FI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4127" y="614511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i-FI" sz="8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 smtClean="0"/>
              <a:t>Etunimi</a:t>
            </a:r>
            <a:r>
              <a:rPr lang="en-US" dirty="0" smtClean="0"/>
              <a:t> </a:t>
            </a:r>
            <a:r>
              <a:rPr lang="en-US" dirty="0" err="1" smtClean="0"/>
              <a:t>Sukunimi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239" y="6143587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i-FI" sz="8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B7050205-D4E8-49F4-A3DB-BDC0A1FFC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33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ustyylidia lisää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uva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5601870"/>
            <a:ext cx="9893553" cy="1256130"/>
          </a:xfrm>
          <a:prstGeom prst="rect">
            <a:avLst/>
          </a:prstGeom>
        </p:spPr>
      </p:pic>
      <p:sp>
        <p:nvSpPr>
          <p:cNvPr id="7" name="Kuvan paikkamerkki 6"/>
          <p:cNvSpPr>
            <a:spLocks noGrp="1"/>
          </p:cNvSpPr>
          <p:nvPr>
            <p:ph type="pic" sz="quarter" idx="15"/>
          </p:nvPr>
        </p:nvSpPr>
        <p:spPr>
          <a:xfrm>
            <a:off x="1020657" y="1612980"/>
            <a:ext cx="7887135" cy="398889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fi-FI" dirty="0"/>
          </a:p>
        </p:txBody>
      </p:sp>
      <p:sp>
        <p:nvSpPr>
          <p:cNvPr id="11" name="Tekstin paikkamerkki 8"/>
          <p:cNvSpPr>
            <a:spLocks noGrp="1"/>
          </p:cNvSpPr>
          <p:nvPr>
            <p:ph type="body" sz="quarter" idx="14"/>
          </p:nvPr>
        </p:nvSpPr>
        <p:spPr>
          <a:xfrm>
            <a:off x="1020657" y="1131250"/>
            <a:ext cx="7887136" cy="43955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000" b="0">
                <a:solidFill>
                  <a:srgbClr val="575756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380829" y="6150787"/>
            <a:ext cx="1266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fi-FI" dirty="0" smtClean="0"/>
              <a:t>14.8.2015</a:t>
            </a:r>
            <a:endParaRPr lang="fi-FI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4127" y="614511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i-FI" sz="8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 smtClean="0"/>
              <a:t>Etunimi</a:t>
            </a:r>
            <a:r>
              <a:rPr lang="en-US" dirty="0" smtClean="0"/>
              <a:t> </a:t>
            </a:r>
            <a:r>
              <a:rPr lang="en-US" dirty="0" err="1" smtClean="0"/>
              <a:t>Sukunimi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239" y="6143587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i-FI" sz="8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B7050205-D4E8-49F4-A3DB-BDC0A1FFC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33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ustyylidia tyhjä + kiv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0572"/>
            <a:ext cx="9899650" cy="2208055"/>
          </a:xfrm>
          <a:prstGeom prst="rect">
            <a:avLst/>
          </a:prstGeom>
        </p:spPr>
      </p:pic>
      <p:pic>
        <p:nvPicPr>
          <p:cNvPr id="5" name="Kuva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5601870"/>
            <a:ext cx="9893553" cy="1256130"/>
          </a:xfrm>
          <a:prstGeom prst="rect">
            <a:avLst/>
          </a:prstGeom>
        </p:spPr>
      </p:pic>
      <p:sp>
        <p:nvSpPr>
          <p:cNvPr id="6" name="Tekstin paikkamerkki 8"/>
          <p:cNvSpPr>
            <a:spLocks noGrp="1"/>
          </p:cNvSpPr>
          <p:nvPr>
            <p:ph type="body" sz="quarter" idx="14"/>
          </p:nvPr>
        </p:nvSpPr>
        <p:spPr>
          <a:xfrm>
            <a:off x="1020657" y="1131250"/>
            <a:ext cx="7887136" cy="43955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3000" b="1">
                <a:solidFill>
                  <a:srgbClr val="575756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298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345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74"/>
            </a:lvl1pPr>
          </a:lstStyle>
          <a:p>
            <a:r>
              <a:rPr lang="en-US" dirty="0" smtClean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2F89A-ACD1-4EF5-A8A2-C1D256B74897}" type="datetimeFigureOut">
              <a:rPr lang="fi-FI" smtClean="0"/>
              <a:t>21.1.2019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F711E-8CAC-475D-B4CF-2C28A7782296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88703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601" y="365127"/>
            <a:ext cx="853844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601" y="1825625"/>
            <a:ext cx="85384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80829" y="6150787"/>
            <a:ext cx="12665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fi-FI" dirty="0" smtClean="0"/>
              <a:t>14.8.2015</a:t>
            </a:r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4127" y="6145112"/>
            <a:ext cx="3341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i-FI" sz="8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 smtClean="0"/>
              <a:t>Etunimi</a:t>
            </a:r>
            <a:r>
              <a:rPr lang="en-US" dirty="0" smtClean="0"/>
              <a:t> </a:t>
            </a:r>
            <a:r>
              <a:rPr lang="en-US" dirty="0" err="1" smtClean="0"/>
              <a:t>Sukunimi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239" y="6143587"/>
            <a:ext cx="22274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fi-FI" sz="8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fld id="{B7050205-D4E8-49F4-A3DB-BDC0A1FFC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4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1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rgbClr val="575756"/>
          </a:solidFill>
          <a:latin typeface="Arial" panose="020B0604020202020204" pitchFamily="34" charset="0"/>
          <a:ea typeface="Open Sans" panose="020B0606030504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rgbClr val="575756"/>
          </a:solidFill>
          <a:latin typeface="Arial" panose="020B0604020202020204" pitchFamily="34" charset="0"/>
          <a:ea typeface="Open Sans Light" panose="020B0306030504020204" pitchFamily="34" charset="0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75756"/>
          </a:solidFill>
          <a:latin typeface="Arial" panose="020B0604020202020204" pitchFamily="34" charset="0"/>
          <a:ea typeface="Open Sans Light" panose="020B0306030504020204" pitchFamily="34" charset="0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75756"/>
          </a:solidFill>
          <a:latin typeface="Arial" panose="020B0604020202020204" pitchFamily="34" charset="0"/>
          <a:ea typeface="Open Sans Light" panose="020B0306030504020204" pitchFamily="34" charset="0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75756"/>
          </a:solidFill>
          <a:latin typeface="Arial" panose="020B0604020202020204" pitchFamily="34" charset="0"/>
          <a:ea typeface="Open Sans Light" panose="020B0306030504020204" pitchFamily="34" charset="0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575756"/>
          </a:solidFill>
          <a:latin typeface="Arial" panose="020B0604020202020204" pitchFamily="34" charset="0"/>
          <a:ea typeface="Open Sans Light" panose="020B03060305040202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citygeomodel.fi" TargetMode="External"/><Relationship Id="rId2" Type="http://schemas.openxmlformats.org/officeDocument/2006/relationships/hyperlink" Target="http://makudigi.fi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citygeomodel.fi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ygeomodel.fi/tulokset_uusi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280705" y="2591382"/>
            <a:ext cx="7152299" cy="1950180"/>
          </a:xfrm>
        </p:spPr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i="1" dirty="0" err="1"/>
              <a:t>CityGeomodel</a:t>
            </a:r>
            <a:r>
              <a:rPr lang="en-US" i="1" dirty="0"/>
              <a:t> and </a:t>
            </a:r>
            <a:r>
              <a:rPr lang="en-US" i="1" dirty="0" err="1"/>
              <a:t>MAKUdigi</a:t>
            </a:r>
            <a:r>
              <a:rPr lang="en-US" i="1" dirty="0"/>
              <a:t> </a:t>
            </a:r>
            <a:r>
              <a:rPr lang="en-US" i="1" smtClean="0"/>
              <a:t>projects </a:t>
            </a:r>
            <a:endParaRPr lang="en-US" dirty="0" smtClean="0"/>
          </a:p>
          <a:p>
            <a:pPr algn="ctr"/>
            <a:r>
              <a:rPr lang="en-US" sz="1800" dirty="0" smtClean="0"/>
              <a:t>Hilkka Kallio </a:t>
            </a:r>
          </a:p>
          <a:p>
            <a:pPr algn="ctr"/>
            <a:r>
              <a:rPr lang="en-US" sz="1800" dirty="0" smtClean="0"/>
              <a:t>Geological Survey of Finland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2</a:t>
            </a:r>
            <a:r>
              <a:rPr lang="en-US" sz="1800" dirty="0" smtClean="0"/>
              <a:t>2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January 2019</a:t>
            </a:r>
          </a:p>
          <a:p>
            <a:pPr algn="ctr"/>
            <a:r>
              <a:rPr lang="fi-FI" sz="1800" dirty="0" err="1"/>
              <a:t>Geotechnical</a:t>
            </a:r>
            <a:r>
              <a:rPr lang="fi-FI" sz="1800" dirty="0"/>
              <a:t> </a:t>
            </a:r>
            <a:r>
              <a:rPr lang="fi-FI" sz="1800" dirty="0" smtClean="0"/>
              <a:t>Data </a:t>
            </a:r>
            <a:r>
              <a:rPr lang="fi-FI" sz="1800" dirty="0" err="1" smtClean="0"/>
              <a:t>Standardization</a:t>
            </a:r>
            <a:r>
              <a:rPr lang="fi-FI" sz="1800" dirty="0" smtClean="0"/>
              <a:t> Workshop - Paris</a:t>
            </a:r>
            <a:endParaRPr lang="fi-FI" sz="1800" dirty="0"/>
          </a:p>
        </p:txBody>
      </p:sp>
    </p:spTree>
    <p:extLst>
      <p:ext uri="{BB962C8B-B14F-4D97-AF65-F5344CB8AC3E}">
        <p14:creationId xmlns:p14="http://schemas.microsoft.com/office/powerpoint/2010/main" val="45503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n paikkamerkki 4"/>
          <p:cNvSpPr>
            <a:spLocks noGrp="1"/>
          </p:cNvSpPr>
          <p:nvPr>
            <p:ph type="body" sz="quarter" idx="14"/>
          </p:nvPr>
        </p:nvSpPr>
        <p:spPr>
          <a:xfrm>
            <a:off x="658612" y="1561648"/>
            <a:ext cx="3444339" cy="566442"/>
          </a:xfrm>
        </p:spPr>
        <p:txBody>
          <a:bodyPr/>
          <a:lstStyle/>
          <a:p>
            <a:r>
              <a:rPr lang="en-US" sz="2800" dirty="0" smtClean="0"/>
              <a:t>Follow-up tasks</a:t>
            </a:r>
            <a:endParaRPr lang="en-US" sz="2800" dirty="0"/>
          </a:p>
        </p:txBody>
      </p:sp>
      <p:sp>
        <p:nvSpPr>
          <p:cNvPr id="4" name="Sisällön paikkamerkki 3"/>
          <p:cNvSpPr>
            <a:spLocks noGrp="1"/>
          </p:cNvSpPr>
          <p:nvPr>
            <p:ph idx="1"/>
          </p:nvPr>
        </p:nvSpPr>
        <p:spPr>
          <a:xfrm>
            <a:off x="723348" y="2453326"/>
            <a:ext cx="3379603" cy="33158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Co-operation with project Land Use Decisions – managed by Ministry of Environment </a:t>
            </a:r>
          </a:p>
          <a:p>
            <a:r>
              <a:rPr lang="en-US" dirty="0" smtClean="0"/>
              <a:t>Proposal for a national public administration guideline (JHS-</a:t>
            </a:r>
            <a:r>
              <a:rPr lang="en-US" dirty="0" err="1" smtClean="0"/>
              <a:t>suositus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specific tool to join digital soil construction information to cost information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219" y="1839864"/>
            <a:ext cx="5218628" cy="3615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800" y="6215881"/>
            <a:ext cx="1261981" cy="3657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9933" y="407030"/>
            <a:ext cx="80608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improves awareness of foundation costs related on soil conditions </a:t>
            </a:r>
          </a:p>
        </p:txBody>
      </p:sp>
    </p:spTree>
    <p:extLst>
      <p:ext uri="{BB962C8B-B14F-4D97-AF65-F5344CB8AC3E}">
        <p14:creationId xmlns:p14="http://schemas.microsoft.com/office/powerpoint/2010/main" val="287510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915753" y="1210962"/>
            <a:ext cx="7887136" cy="3176085"/>
          </a:xfrm>
        </p:spPr>
        <p:txBody>
          <a:bodyPr/>
          <a:lstStyle/>
          <a:p>
            <a:pPr algn="ctr"/>
            <a:r>
              <a:rPr lang="fi-FI" dirty="0" smtClean="0">
                <a:hlinkClick r:id="rId2"/>
              </a:rPr>
              <a:t>makudigi.fi</a:t>
            </a:r>
            <a:endParaRPr lang="fi-FI" dirty="0" smtClean="0"/>
          </a:p>
          <a:p>
            <a:pPr algn="ctr"/>
            <a:r>
              <a:rPr lang="fi-FI" dirty="0" smtClean="0">
                <a:hlinkClick r:id="rId3" action="ppaction://hlinkfile"/>
              </a:rPr>
              <a:t>citygeomodel.fi</a:t>
            </a:r>
            <a:endParaRPr lang="fi-FI" dirty="0" smtClean="0"/>
          </a:p>
          <a:p>
            <a:pPr algn="ctr"/>
            <a:endParaRPr lang="fi-FI" dirty="0" smtClean="0"/>
          </a:p>
          <a:p>
            <a:pPr algn="ctr"/>
            <a:r>
              <a:rPr lang="fi-FI" dirty="0" err="1" smtClean="0"/>
              <a:t>Thank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 for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attention</a:t>
            </a:r>
            <a:r>
              <a:rPr lang="fi-FI" dirty="0" smtClean="0"/>
              <a:t>!</a:t>
            </a:r>
          </a:p>
          <a:p>
            <a:pPr algn="ctr"/>
            <a:r>
              <a:rPr lang="fi-FI" sz="1800" dirty="0" smtClean="0"/>
              <a:t>Hilkka Kallio</a:t>
            </a:r>
          </a:p>
          <a:p>
            <a:pPr algn="ctr"/>
            <a:r>
              <a:rPr lang="fi-FI" sz="1800" dirty="0" smtClean="0"/>
              <a:t>Hilkka.kallio@gtk.fi</a:t>
            </a:r>
            <a:endParaRPr lang="fi-FI" sz="1800" dirty="0" smtClean="0"/>
          </a:p>
        </p:txBody>
      </p:sp>
    </p:spTree>
    <p:extLst>
      <p:ext uri="{BB962C8B-B14F-4D97-AF65-F5344CB8AC3E}">
        <p14:creationId xmlns:p14="http://schemas.microsoft.com/office/powerpoint/2010/main" val="211233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838376" y="592282"/>
            <a:ext cx="6466433" cy="1162763"/>
          </a:xfrm>
        </p:spPr>
        <p:txBody>
          <a:bodyPr/>
          <a:lstStyle/>
          <a:p>
            <a:r>
              <a:rPr lang="fi-FI" dirty="0" err="1" smtClean="0"/>
              <a:t>CityGeoModel</a:t>
            </a:r>
            <a:r>
              <a:rPr lang="fi-FI" dirty="0" smtClean="0"/>
              <a:t> – open </a:t>
            </a:r>
            <a:r>
              <a:rPr lang="fi-FI" dirty="0" err="1" smtClean="0"/>
              <a:t>geological</a:t>
            </a:r>
            <a:r>
              <a:rPr lang="fi-FI" dirty="0" smtClean="0"/>
              <a:t> data </a:t>
            </a:r>
            <a:r>
              <a:rPr lang="fi-FI" dirty="0" err="1" smtClean="0"/>
              <a:t>model</a:t>
            </a:r>
            <a:r>
              <a:rPr lang="fi-FI" dirty="0" smtClean="0"/>
              <a:t> for </a:t>
            </a:r>
            <a:r>
              <a:rPr lang="fi-FI" dirty="0" err="1" smtClean="0"/>
              <a:t>cities</a:t>
            </a:r>
            <a:endParaRPr lang="fi-FI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050205-D4E8-49F4-A3DB-BDC0A1FFCD8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00347" y="2222595"/>
            <a:ext cx="7897091" cy="387373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CityGeoModel</a:t>
            </a:r>
            <a:r>
              <a:rPr lang="en-US" dirty="0"/>
              <a:t> was an initiative to develop the use of open geological data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construction and city </a:t>
            </a:r>
            <a:r>
              <a:rPr lang="en-US" dirty="0" smtClean="0"/>
              <a:t>planning</a:t>
            </a:r>
          </a:p>
          <a:p>
            <a:r>
              <a:rPr lang="en-US" dirty="0" smtClean="0"/>
              <a:t>with </a:t>
            </a:r>
            <a:r>
              <a:rPr lang="en-US" dirty="0"/>
              <a:t>the 3D city </a:t>
            </a:r>
            <a:r>
              <a:rPr lang="en-US" dirty="0" smtClean="0"/>
              <a:t>modelling</a:t>
            </a:r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was funded by European Regional Development Fund (ERDF) and was based on the 6Aika –strategy - a strategy for sustainable urban development of the 6 largest cities in Finland.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CityGeoModel</a:t>
            </a:r>
            <a:r>
              <a:rPr lang="en-US" dirty="0" smtClean="0"/>
              <a:t> </a:t>
            </a:r>
            <a:r>
              <a:rPr lang="en-US" dirty="0"/>
              <a:t>was part of a large-scale spearhead projects: </a:t>
            </a:r>
            <a:r>
              <a:rPr lang="fi-FI" dirty="0"/>
              <a:t>Open Data and </a:t>
            </a:r>
            <a:r>
              <a:rPr lang="fi-FI" dirty="0" err="1"/>
              <a:t>Interfaces</a:t>
            </a:r>
            <a:r>
              <a:rPr lang="fi-FI" dirty="0"/>
              <a:t>. </a:t>
            </a:r>
            <a:endParaRPr lang="fi-FI" dirty="0" smtClean="0"/>
          </a:p>
          <a:p>
            <a:pPr marL="0" indent="0">
              <a:buNone/>
            </a:pPr>
            <a:endParaRPr lang="fi-FI" dirty="0" smtClean="0"/>
          </a:p>
          <a:p>
            <a:pPr marL="0" indent="0">
              <a:buNone/>
            </a:pPr>
            <a:r>
              <a:rPr lang="fi-FI" dirty="0" smtClean="0"/>
              <a:t>Project </a:t>
            </a:r>
            <a:r>
              <a:rPr lang="fi-FI" dirty="0" err="1" smtClean="0"/>
              <a:t>partners</a:t>
            </a:r>
            <a:r>
              <a:rPr lang="fi-FI" dirty="0" smtClean="0"/>
              <a:t>: </a:t>
            </a:r>
          </a:p>
          <a:p>
            <a:r>
              <a:rPr lang="fi-FI" dirty="0" err="1" smtClean="0"/>
              <a:t>Geological</a:t>
            </a:r>
            <a:r>
              <a:rPr lang="fi-FI" dirty="0" smtClean="0"/>
              <a:t> </a:t>
            </a:r>
            <a:r>
              <a:rPr lang="fi-FI" dirty="0" err="1" smtClean="0"/>
              <a:t>Survey</a:t>
            </a:r>
            <a:r>
              <a:rPr lang="fi-FI" dirty="0" smtClean="0"/>
              <a:t> of Finland</a:t>
            </a:r>
          </a:p>
          <a:p>
            <a:r>
              <a:rPr lang="fi-FI" dirty="0" smtClean="0"/>
              <a:t>City of Tampere</a:t>
            </a:r>
            <a:endParaRPr lang="fi-FI" dirty="0"/>
          </a:p>
          <a:p>
            <a:pPr marL="0" indent="0">
              <a:buNone/>
            </a:pPr>
            <a:r>
              <a:rPr lang="fi-FI" dirty="0" smtClean="0">
                <a:solidFill>
                  <a:schemeClr val="accent4"/>
                </a:solidFill>
                <a:hlinkClick r:id="rId2"/>
              </a:rPr>
              <a:t>www.citygeomodel.fi</a:t>
            </a:r>
            <a:endParaRPr lang="fi-FI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509" y="202834"/>
            <a:ext cx="18478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1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26872" y="776777"/>
            <a:ext cx="6684711" cy="5064231"/>
          </a:xfrm>
          <a:prstGeom prst="rect">
            <a:avLst/>
          </a:prstGeom>
          <a:noFill/>
          <a:ln w="254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 sz="146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799" y="891478"/>
            <a:ext cx="3491635" cy="690765"/>
          </a:xfrm>
        </p:spPr>
        <p:txBody>
          <a:bodyPr>
            <a:normAutofit fontScale="90000"/>
          </a:bodyPr>
          <a:lstStyle/>
          <a:p>
            <a:pPr algn="l"/>
            <a:r>
              <a:rPr lang="fi-FI" sz="1949" b="1" dirty="0" err="1"/>
              <a:t>Geological</a:t>
            </a:r>
            <a:r>
              <a:rPr lang="fi-FI" sz="1949" b="1" dirty="0"/>
              <a:t> </a:t>
            </a:r>
            <a:r>
              <a:rPr lang="fi-FI" sz="1949" b="1" dirty="0" err="1"/>
              <a:t>information</a:t>
            </a:r>
            <a:r>
              <a:rPr lang="fi-FI" sz="1949" b="1" dirty="0"/>
              <a:t> </a:t>
            </a:r>
            <a:r>
              <a:rPr lang="fi-FI" sz="1949" b="1" dirty="0" err="1"/>
              <a:t>system</a:t>
            </a:r>
            <a:r>
              <a:rPr lang="fi-FI" sz="1949" b="1" dirty="0"/>
              <a:t/>
            </a:r>
            <a:br>
              <a:rPr lang="fi-FI" sz="1949" b="1" dirty="0"/>
            </a:br>
            <a:r>
              <a:rPr lang="fi-FI" sz="1949" b="1" dirty="0"/>
              <a:t>for a city</a:t>
            </a:r>
            <a:endParaRPr lang="fi-FI" sz="1949" b="1" dirty="0"/>
          </a:p>
        </p:txBody>
      </p:sp>
      <p:sp>
        <p:nvSpPr>
          <p:cNvPr id="17" name="Right Arrow 16"/>
          <p:cNvSpPr/>
          <p:nvPr/>
        </p:nvSpPr>
        <p:spPr>
          <a:xfrm rot="20979402">
            <a:off x="2103759" y="5139199"/>
            <a:ext cx="1636836" cy="1958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62"/>
          </a:p>
        </p:txBody>
      </p:sp>
      <p:sp>
        <p:nvSpPr>
          <p:cNvPr id="23" name="Right Arrow 22"/>
          <p:cNvSpPr/>
          <p:nvPr/>
        </p:nvSpPr>
        <p:spPr>
          <a:xfrm rot="542732">
            <a:off x="4435478" y="2061560"/>
            <a:ext cx="2189952" cy="204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62"/>
          </a:p>
        </p:txBody>
      </p:sp>
      <p:sp>
        <p:nvSpPr>
          <p:cNvPr id="31" name="Flowchart: Magnetic Disk 30"/>
          <p:cNvSpPr/>
          <p:nvPr/>
        </p:nvSpPr>
        <p:spPr>
          <a:xfrm>
            <a:off x="3948387" y="4430196"/>
            <a:ext cx="936194" cy="898701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974" b="1" dirty="0" err="1">
                <a:solidFill>
                  <a:schemeClr val="tx1"/>
                </a:solidFill>
              </a:rPr>
              <a:t>Harmonized</a:t>
            </a:r>
            <a:r>
              <a:rPr lang="fi-FI" sz="974" b="1" dirty="0">
                <a:solidFill>
                  <a:schemeClr val="tx1"/>
                </a:solidFill>
              </a:rPr>
              <a:t> </a:t>
            </a:r>
            <a:r>
              <a:rPr lang="fi-FI" sz="974" b="1" dirty="0" err="1">
                <a:solidFill>
                  <a:schemeClr val="tx1"/>
                </a:solidFill>
              </a:rPr>
              <a:t>geological</a:t>
            </a:r>
            <a:r>
              <a:rPr lang="fi-FI" sz="974" b="1" dirty="0">
                <a:solidFill>
                  <a:schemeClr val="tx1"/>
                </a:solidFill>
              </a:rPr>
              <a:t> data</a:t>
            </a:r>
            <a:endParaRPr lang="fi-FI" sz="974" b="1" dirty="0">
              <a:solidFill>
                <a:schemeClr val="tx1"/>
              </a:solidFill>
            </a:endParaRPr>
          </a:p>
        </p:txBody>
      </p:sp>
      <p:sp>
        <p:nvSpPr>
          <p:cNvPr id="29" name="Flowchart: Magnetic Disk 28"/>
          <p:cNvSpPr/>
          <p:nvPr/>
        </p:nvSpPr>
        <p:spPr>
          <a:xfrm>
            <a:off x="3147129" y="1592164"/>
            <a:ext cx="1151255" cy="625110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974" b="1" dirty="0" err="1">
                <a:solidFill>
                  <a:schemeClr val="tx1"/>
                </a:solidFill>
              </a:rPr>
              <a:t>Site</a:t>
            </a:r>
            <a:r>
              <a:rPr lang="fi-FI" sz="974" b="1" dirty="0">
                <a:solidFill>
                  <a:schemeClr val="tx1"/>
                </a:solidFill>
              </a:rPr>
              <a:t> </a:t>
            </a:r>
            <a:r>
              <a:rPr lang="fi-FI" sz="974" b="1" dirty="0" err="1">
                <a:solidFill>
                  <a:schemeClr val="tx1"/>
                </a:solidFill>
              </a:rPr>
              <a:t>specific</a:t>
            </a:r>
            <a:r>
              <a:rPr lang="fi-FI" sz="974" b="1" dirty="0">
                <a:solidFill>
                  <a:schemeClr val="tx1"/>
                </a:solidFill>
              </a:rPr>
              <a:t> </a:t>
            </a:r>
            <a:r>
              <a:rPr lang="fi-FI" sz="974" b="1" dirty="0" err="1">
                <a:solidFill>
                  <a:schemeClr val="tx1"/>
                </a:solidFill>
              </a:rPr>
              <a:t>models</a:t>
            </a:r>
            <a:endParaRPr lang="fi-FI" sz="974" b="1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32726" y="1434484"/>
            <a:ext cx="184731" cy="31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sz="1462" b="1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7617205" y="3429873"/>
            <a:ext cx="1146523" cy="744769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974" b="1" dirty="0">
                <a:solidFill>
                  <a:schemeClr val="tx1"/>
                </a:solidFill>
              </a:rPr>
              <a:t>Data </a:t>
            </a:r>
            <a:r>
              <a:rPr lang="fi-FI" sz="974" b="1" dirty="0" err="1">
                <a:solidFill>
                  <a:schemeClr val="tx1"/>
                </a:solidFill>
              </a:rPr>
              <a:t>catalogue</a:t>
            </a:r>
            <a:endParaRPr lang="fi-FI" sz="974" b="1" dirty="0">
              <a:solidFill>
                <a:schemeClr val="tx1"/>
              </a:solidFill>
            </a:endParaRPr>
          </a:p>
        </p:txBody>
      </p:sp>
      <p:sp>
        <p:nvSpPr>
          <p:cNvPr id="61" name="Flowchart: Multidocument 60"/>
          <p:cNvSpPr/>
          <p:nvPr/>
        </p:nvSpPr>
        <p:spPr>
          <a:xfrm>
            <a:off x="190924" y="4890279"/>
            <a:ext cx="1641245" cy="957463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99" b="1" dirty="0" err="1"/>
              <a:t>Source</a:t>
            </a:r>
            <a:r>
              <a:rPr lang="fi-FI" sz="1299" b="1" dirty="0"/>
              <a:t> data</a:t>
            </a:r>
            <a:endParaRPr lang="fi-FI" sz="1299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2583087" y="4815402"/>
            <a:ext cx="1127232" cy="26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37" dirty="0" err="1"/>
              <a:t>Harmonization</a:t>
            </a:r>
            <a:endParaRPr lang="fi-FI" sz="1137" dirty="0"/>
          </a:p>
        </p:txBody>
      </p:sp>
      <p:sp>
        <p:nvSpPr>
          <p:cNvPr id="73" name="Flowchart: Magnetic Disk 72"/>
          <p:cNvSpPr/>
          <p:nvPr/>
        </p:nvSpPr>
        <p:spPr>
          <a:xfrm>
            <a:off x="4274219" y="2906072"/>
            <a:ext cx="1252793" cy="1031966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i-FI" sz="974" b="1" dirty="0" err="1">
                <a:solidFill>
                  <a:schemeClr val="tx1"/>
                </a:solidFill>
              </a:rPr>
              <a:t>Interpretations</a:t>
            </a:r>
            <a:endParaRPr lang="fi-FI" sz="974" b="1" dirty="0">
              <a:solidFill>
                <a:schemeClr val="tx1"/>
              </a:solidFill>
            </a:endParaRPr>
          </a:p>
          <a:p>
            <a:pPr marL="139217" indent="-139217">
              <a:buFont typeface="Arial" panose="020B0604020202020204" pitchFamily="34" charset="0"/>
              <a:buChar char="•"/>
            </a:pPr>
            <a:r>
              <a:rPr lang="fi-FI" sz="893" b="1" dirty="0" err="1">
                <a:solidFill>
                  <a:schemeClr val="tx1"/>
                </a:solidFill>
              </a:rPr>
              <a:t>surface</a:t>
            </a:r>
            <a:r>
              <a:rPr lang="fi-FI" sz="893" b="1" dirty="0">
                <a:solidFill>
                  <a:schemeClr val="tx1"/>
                </a:solidFill>
              </a:rPr>
              <a:t> </a:t>
            </a:r>
            <a:r>
              <a:rPr lang="fi-FI" sz="893" b="1" dirty="0" err="1">
                <a:solidFill>
                  <a:schemeClr val="tx1"/>
                </a:solidFill>
              </a:rPr>
              <a:t>points</a:t>
            </a:r>
            <a:endParaRPr lang="fi-FI" sz="893" b="1" dirty="0">
              <a:solidFill>
                <a:schemeClr val="tx1"/>
              </a:solidFill>
            </a:endParaRPr>
          </a:p>
          <a:p>
            <a:pPr marL="139217" indent="-139217">
              <a:buFont typeface="Arial" panose="020B0604020202020204" pitchFamily="34" charset="0"/>
              <a:buChar char="•"/>
            </a:pPr>
            <a:r>
              <a:rPr lang="fi-FI" sz="893" b="1" dirty="0" err="1">
                <a:solidFill>
                  <a:schemeClr val="tx1"/>
                </a:solidFill>
              </a:rPr>
              <a:t>collar</a:t>
            </a:r>
            <a:r>
              <a:rPr lang="fi-FI" sz="893" b="1" dirty="0">
                <a:solidFill>
                  <a:schemeClr val="tx1"/>
                </a:solidFill>
              </a:rPr>
              <a:t> –</a:t>
            </a:r>
            <a:r>
              <a:rPr lang="fi-FI" sz="893" b="1" dirty="0" err="1">
                <a:solidFill>
                  <a:schemeClr val="tx1"/>
                </a:solidFill>
              </a:rPr>
              <a:t>survey</a:t>
            </a:r>
            <a:r>
              <a:rPr lang="fi-FI" sz="893" b="1" dirty="0">
                <a:solidFill>
                  <a:schemeClr val="tx1"/>
                </a:solidFill>
              </a:rPr>
              <a:t> –</a:t>
            </a:r>
            <a:r>
              <a:rPr lang="fi-FI" sz="893" b="1" dirty="0" err="1">
                <a:solidFill>
                  <a:schemeClr val="tx1"/>
                </a:solidFill>
              </a:rPr>
              <a:t>lithology</a:t>
            </a:r>
            <a:r>
              <a:rPr lang="fi-FI" sz="893" b="1" dirty="0">
                <a:solidFill>
                  <a:schemeClr val="tx1"/>
                </a:solidFill>
              </a:rPr>
              <a:t> </a:t>
            </a:r>
            <a:r>
              <a:rPr lang="fi-FI" sz="893" b="1" dirty="0" err="1">
                <a:solidFill>
                  <a:schemeClr val="tx1"/>
                </a:solidFill>
              </a:rPr>
              <a:t>tables</a:t>
            </a:r>
            <a:endParaRPr lang="fi-FI" sz="893" b="1" dirty="0">
              <a:solidFill>
                <a:schemeClr val="tx1"/>
              </a:solidFill>
            </a:endParaRPr>
          </a:p>
        </p:txBody>
      </p:sp>
      <p:sp>
        <p:nvSpPr>
          <p:cNvPr id="44" name="Flowchart: Magnetic Disk 43"/>
          <p:cNvSpPr/>
          <p:nvPr/>
        </p:nvSpPr>
        <p:spPr>
          <a:xfrm>
            <a:off x="6717649" y="2132325"/>
            <a:ext cx="1123417" cy="653818"/>
          </a:xfrm>
          <a:prstGeom prst="flowChartMagneticDisk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974" b="1" dirty="0" err="1">
                <a:solidFill>
                  <a:schemeClr val="tx1"/>
                </a:solidFill>
              </a:rPr>
              <a:t>Geomodel</a:t>
            </a:r>
            <a:r>
              <a:rPr lang="fi-FI" sz="974" b="1" dirty="0">
                <a:solidFill>
                  <a:schemeClr val="tx1"/>
                </a:solidFill>
              </a:rPr>
              <a:t> for </a:t>
            </a:r>
            <a:r>
              <a:rPr lang="fi-FI" sz="974" b="1" dirty="0" err="1">
                <a:solidFill>
                  <a:schemeClr val="tx1"/>
                </a:solidFill>
              </a:rPr>
              <a:t>extensive</a:t>
            </a:r>
            <a:r>
              <a:rPr lang="fi-FI" sz="974" b="1" dirty="0">
                <a:solidFill>
                  <a:schemeClr val="tx1"/>
                </a:solidFill>
              </a:rPr>
              <a:t> </a:t>
            </a:r>
            <a:r>
              <a:rPr lang="fi-FI" sz="974" b="1" dirty="0" err="1">
                <a:solidFill>
                  <a:schemeClr val="tx1"/>
                </a:solidFill>
              </a:rPr>
              <a:t>area</a:t>
            </a:r>
            <a:endParaRPr lang="fi-FI" sz="974" b="1" dirty="0">
              <a:solidFill>
                <a:schemeClr val="tx1"/>
              </a:solidFill>
            </a:endParaRPr>
          </a:p>
        </p:txBody>
      </p:sp>
      <p:sp>
        <p:nvSpPr>
          <p:cNvPr id="58" name="Right Arrow 57"/>
          <p:cNvSpPr/>
          <p:nvPr/>
        </p:nvSpPr>
        <p:spPr>
          <a:xfrm rot="20160178">
            <a:off x="5520386" y="2872443"/>
            <a:ext cx="1193382" cy="221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62"/>
          </a:p>
        </p:txBody>
      </p:sp>
      <p:sp>
        <p:nvSpPr>
          <p:cNvPr id="37" name="Up-Down Arrow 36"/>
          <p:cNvSpPr/>
          <p:nvPr/>
        </p:nvSpPr>
        <p:spPr>
          <a:xfrm rot="3250970">
            <a:off x="2466425" y="1862654"/>
            <a:ext cx="222478" cy="1180655"/>
          </a:xfrm>
          <a:prstGeom prst="up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62"/>
          </a:p>
        </p:txBody>
      </p:sp>
      <p:sp>
        <p:nvSpPr>
          <p:cNvPr id="64" name="Right Arrow 63"/>
          <p:cNvSpPr/>
          <p:nvPr/>
        </p:nvSpPr>
        <p:spPr>
          <a:xfrm rot="13835548">
            <a:off x="3833013" y="2496562"/>
            <a:ext cx="780320" cy="197615"/>
          </a:xfrm>
          <a:prstGeom prst="rightArrow">
            <a:avLst>
              <a:gd name="adj1" fmla="val 5130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62"/>
          </a:p>
        </p:txBody>
      </p:sp>
      <p:sp>
        <p:nvSpPr>
          <p:cNvPr id="65" name="Right Arrow 64"/>
          <p:cNvSpPr/>
          <p:nvPr/>
        </p:nvSpPr>
        <p:spPr>
          <a:xfrm rot="17362793">
            <a:off x="4358435" y="4067557"/>
            <a:ext cx="452399" cy="204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62"/>
          </a:p>
        </p:txBody>
      </p:sp>
      <p:sp>
        <p:nvSpPr>
          <p:cNvPr id="67" name="Flowchart: Multidocument 66"/>
          <p:cNvSpPr/>
          <p:nvPr/>
        </p:nvSpPr>
        <p:spPr>
          <a:xfrm>
            <a:off x="190923" y="2713622"/>
            <a:ext cx="1641245" cy="990078"/>
          </a:xfrm>
          <a:prstGeom prst="flowChartMultidocumen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137" b="1" dirty="0" err="1">
                <a:solidFill>
                  <a:schemeClr val="tx1"/>
                </a:solidFill>
              </a:rPr>
              <a:t>Geological</a:t>
            </a:r>
            <a:r>
              <a:rPr lang="fi-FI" sz="1137" b="1" dirty="0">
                <a:solidFill>
                  <a:schemeClr val="tx1"/>
                </a:solidFill>
              </a:rPr>
              <a:t> </a:t>
            </a:r>
            <a:r>
              <a:rPr lang="fi-FI" sz="1137" b="1" dirty="0" err="1">
                <a:solidFill>
                  <a:schemeClr val="tx1"/>
                </a:solidFill>
              </a:rPr>
              <a:t>models</a:t>
            </a:r>
            <a:r>
              <a:rPr lang="fi-FI" sz="1137" b="1" dirty="0">
                <a:solidFill>
                  <a:schemeClr val="tx1"/>
                </a:solidFill>
              </a:rPr>
              <a:t> </a:t>
            </a:r>
            <a:r>
              <a:rPr lang="fi-FI" sz="1137" b="1" dirty="0" err="1">
                <a:solidFill>
                  <a:schemeClr val="tx1"/>
                </a:solidFill>
              </a:rPr>
              <a:t>sedimentary</a:t>
            </a:r>
            <a:r>
              <a:rPr lang="fi-FI" sz="1137" b="1" dirty="0">
                <a:solidFill>
                  <a:schemeClr val="tx1"/>
                </a:solidFill>
              </a:rPr>
              <a:t> (</a:t>
            </a:r>
            <a:r>
              <a:rPr lang="fi-FI" sz="1137" b="1" dirty="0" err="1">
                <a:solidFill>
                  <a:schemeClr val="tx1"/>
                </a:solidFill>
              </a:rPr>
              <a:t>soil</a:t>
            </a:r>
            <a:r>
              <a:rPr lang="fi-FI" sz="1137" b="1" dirty="0">
                <a:solidFill>
                  <a:schemeClr val="tx1"/>
                </a:solidFill>
              </a:rPr>
              <a:t>) and </a:t>
            </a:r>
            <a:r>
              <a:rPr lang="fi-FI" sz="1137" b="1" dirty="0" err="1">
                <a:solidFill>
                  <a:schemeClr val="tx1"/>
                </a:solidFill>
              </a:rPr>
              <a:t>Precambrian</a:t>
            </a:r>
            <a:r>
              <a:rPr lang="fi-FI" sz="1137" b="1" dirty="0">
                <a:solidFill>
                  <a:schemeClr val="tx1"/>
                </a:solidFill>
              </a:rPr>
              <a:t> (</a:t>
            </a:r>
            <a:r>
              <a:rPr lang="fi-FI" sz="1137" b="1" dirty="0" err="1">
                <a:solidFill>
                  <a:schemeClr val="tx1"/>
                </a:solidFill>
              </a:rPr>
              <a:t>bedrock</a:t>
            </a:r>
            <a:r>
              <a:rPr lang="fi-FI" sz="1137" b="1" dirty="0">
                <a:solidFill>
                  <a:schemeClr val="tx1"/>
                </a:solidFill>
              </a:rPr>
              <a:t>)</a:t>
            </a:r>
            <a:endParaRPr lang="fi-FI" sz="1137" b="1" dirty="0">
              <a:solidFill>
                <a:schemeClr val="tx1"/>
              </a:solidFill>
            </a:endParaRPr>
          </a:p>
        </p:txBody>
      </p:sp>
      <p:sp>
        <p:nvSpPr>
          <p:cNvPr id="69" name="Up-Down Arrow 68"/>
          <p:cNvSpPr/>
          <p:nvPr/>
        </p:nvSpPr>
        <p:spPr>
          <a:xfrm rot="5830503">
            <a:off x="2947305" y="2271742"/>
            <a:ext cx="233026" cy="1946222"/>
          </a:xfrm>
          <a:prstGeom prst="up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62"/>
          </a:p>
        </p:txBody>
      </p:sp>
      <p:sp>
        <p:nvSpPr>
          <p:cNvPr id="70" name="Up-Down Arrow 69"/>
          <p:cNvSpPr/>
          <p:nvPr/>
        </p:nvSpPr>
        <p:spPr>
          <a:xfrm rot="7312747">
            <a:off x="2795936" y="3053987"/>
            <a:ext cx="230242" cy="1906155"/>
          </a:xfrm>
          <a:prstGeom prst="upDown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462"/>
          </a:p>
        </p:txBody>
      </p:sp>
      <p:sp>
        <p:nvSpPr>
          <p:cNvPr id="74" name="TextBox 73"/>
          <p:cNvSpPr txBox="1"/>
          <p:nvPr/>
        </p:nvSpPr>
        <p:spPr>
          <a:xfrm>
            <a:off x="4797483" y="3951034"/>
            <a:ext cx="1370888" cy="442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37" dirty="0" err="1"/>
              <a:t>Interpretation</a:t>
            </a:r>
            <a:r>
              <a:rPr lang="fi-FI" sz="1137" dirty="0"/>
              <a:t> and </a:t>
            </a:r>
            <a:endParaRPr lang="fi-FI" sz="1137" dirty="0"/>
          </a:p>
          <a:p>
            <a:r>
              <a:rPr lang="fi-FI" sz="1137" dirty="0" err="1"/>
              <a:t>adjustment</a:t>
            </a:r>
            <a:endParaRPr lang="fi-FI" sz="1137" dirty="0"/>
          </a:p>
        </p:txBody>
      </p:sp>
      <p:sp>
        <p:nvSpPr>
          <p:cNvPr id="75" name="TextBox 74"/>
          <p:cNvSpPr txBox="1"/>
          <p:nvPr/>
        </p:nvSpPr>
        <p:spPr>
          <a:xfrm>
            <a:off x="5981448" y="3183939"/>
            <a:ext cx="1247457" cy="26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37" dirty="0"/>
              <a:t>Surface </a:t>
            </a:r>
            <a:r>
              <a:rPr lang="fi-FI" sz="1137" dirty="0" err="1"/>
              <a:t>creation</a:t>
            </a:r>
            <a:endParaRPr lang="fi-FI" sz="1137" dirty="0"/>
          </a:p>
        </p:txBody>
      </p:sp>
      <p:sp>
        <p:nvSpPr>
          <p:cNvPr id="76" name="TextBox 75"/>
          <p:cNvSpPr txBox="1"/>
          <p:nvPr/>
        </p:nvSpPr>
        <p:spPr>
          <a:xfrm>
            <a:off x="5371156" y="1671577"/>
            <a:ext cx="1095172" cy="442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37" dirty="0" err="1"/>
              <a:t>Merging</a:t>
            </a:r>
            <a:endParaRPr lang="fi-FI" sz="1137" dirty="0"/>
          </a:p>
          <a:p>
            <a:r>
              <a:rPr lang="fi-FI" sz="1137" dirty="0" err="1"/>
              <a:t>generalization</a:t>
            </a:r>
            <a:endParaRPr lang="fi-FI" sz="1137" dirty="0"/>
          </a:p>
        </p:txBody>
      </p:sp>
      <p:sp>
        <p:nvSpPr>
          <p:cNvPr id="77" name="TextBox 76"/>
          <p:cNvSpPr txBox="1"/>
          <p:nvPr/>
        </p:nvSpPr>
        <p:spPr>
          <a:xfrm>
            <a:off x="4691187" y="2656163"/>
            <a:ext cx="1247457" cy="26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137" dirty="0"/>
              <a:t>Surface </a:t>
            </a:r>
            <a:r>
              <a:rPr lang="fi-FI" sz="1137" dirty="0" err="1"/>
              <a:t>creation</a:t>
            </a:r>
            <a:endParaRPr lang="fi-FI" sz="1137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6341118" y="3673884"/>
            <a:ext cx="1076265" cy="300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015236" y="3119253"/>
            <a:ext cx="511613" cy="3927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6441029" y="3915071"/>
            <a:ext cx="946753" cy="2489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5256139" y="4227739"/>
            <a:ext cx="2415170" cy="6719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447" y="2056031"/>
            <a:ext cx="1858201" cy="31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62" dirty="0" err="1"/>
              <a:t>Model</a:t>
            </a:r>
            <a:r>
              <a:rPr lang="fi-FI" sz="1462" dirty="0"/>
              <a:t> </a:t>
            </a:r>
            <a:r>
              <a:rPr lang="fi-FI" sz="1462" dirty="0" err="1"/>
              <a:t>based</a:t>
            </a:r>
            <a:r>
              <a:rPr lang="fi-FI" sz="1462" dirty="0"/>
              <a:t> design</a:t>
            </a:r>
            <a:endParaRPr lang="fi-FI" sz="1462" dirty="0"/>
          </a:p>
        </p:txBody>
      </p:sp>
      <p:sp>
        <p:nvSpPr>
          <p:cNvPr id="7" name="TextBox 6"/>
          <p:cNvSpPr txBox="1"/>
          <p:nvPr/>
        </p:nvSpPr>
        <p:spPr>
          <a:xfrm>
            <a:off x="487200" y="4119166"/>
            <a:ext cx="1067921" cy="31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62" dirty="0" err="1"/>
              <a:t>InfraModel</a:t>
            </a:r>
            <a:endParaRPr lang="fi-FI" sz="1462" dirty="0"/>
          </a:p>
        </p:txBody>
      </p:sp>
    </p:spTree>
    <p:extLst>
      <p:ext uri="{BB962C8B-B14F-4D97-AF65-F5344CB8AC3E}">
        <p14:creationId xmlns:p14="http://schemas.microsoft.com/office/powerpoint/2010/main" val="158521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79037" y="2927718"/>
            <a:ext cx="4645715" cy="577603"/>
          </a:xfrm>
        </p:spPr>
        <p:txBody>
          <a:bodyPr/>
          <a:lstStyle/>
          <a:p>
            <a:r>
              <a:rPr lang="fi-FI" sz="1600" dirty="0">
                <a:latin typeface="+mn-lt"/>
              </a:rPr>
              <a:t>Terrain </a:t>
            </a:r>
            <a:r>
              <a:rPr lang="fi-FI" sz="1600" dirty="0" err="1">
                <a:latin typeface="+mn-lt"/>
              </a:rPr>
              <a:t>model</a:t>
            </a:r>
            <a:r>
              <a:rPr lang="fi-FI" sz="1600" dirty="0">
                <a:latin typeface="+mn-lt"/>
              </a:rPr>
              <a:t> – </a:t>
            </a:r>
            <a:r>
              <a:rPr lang="fi-FI" sz="1600" dirty="0" err="1">
                <a:latin typeface="+mn-lt"/>
              </a:rPr>
              <a:t>formed</a:t>
            </a:r>
            <a:r>
              <a:rPr lang="fi-FI" sz="1600" dirty="0">
                <a:latin typeface="+mn-lt"/>
              </a:rPr>
              <a:t> of </a:t>
            </a:r>
            <a:r>
              <a:rPr lang="fi-FI" sz="1600" dirty="0" err="1">
                <a:latin typeface="+mn-lt"/>
              </a:rPr>
              <a:t>Lidar</a:t>
            </a:r>
            <a:r>
              <a:rPr lang="fi-FI" sz="1600" dirty="0">
                <a:latin typeface="+mn-lt"/>
              </a:rPr>
              <a:t> (2011) and </a:t>
            </a:r>
            <a:r>
              <a:rPr lang="fi-FI" sz="1600" dirty="0" err="1">
                <a:latin typeface="+mn-lt"/>
              </a:rPr>
              <a:t>street</a:t>
            </a:r>
            <a:r>
              <a:rPr lang="fi-FI" sz="1600" dirty="0">
                <a:latin typeface="+mn-lt"/>
              </a:rPr>
              <a:t> </a:t>
            </a:r>
            <a:r>
              <a:rPr lang="fi-FI" sz="1600" dirty="0" err="1">
                <a:latin typeface="+mn-lt"/>
              </a:rPr>
              <a:t>boundary</a:t>
            </a:r>
            <a:r>
              <a:rPr lang="fi-FI" sz="1600" dirty="0">
                <a:latin typeface="+mn-lt"/>
              </a:rPr>
              <a:t> </a:t>
            </a:r>
            <a:r>
              <a:rPr lang="fi-FI" sz="1600" dirty="0" err="1">
                <a:latin typeface="+mn-lt"/>
              </a:rPr>
              <a:t>lines</a:t>
            </a:r>
            <a:r>
              <a:rPr lang="fi-FI" sz="1600" dirty="0">
                <a:latin typeface="+mn-lt"/>
              </a:rPr>
              <a:t> (2016)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92540" y="73047"/>
            <a:ext cx="4851684" cy="2794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451" y="280554"/>
            <a:ext cx="4835199" cy="23191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64451" y="2631745"/>
            <a:ext cx="48351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75756"/>
                </a:solidFill>
                <a:ea typeface="Open Sans Light" panose="020B0306030504020204" pitchFamily="34" charset="0"/>
                <a:cs typeface="Arial" panose="020B0604020202020204" pitchFamily="34" charset="0"/>
              </a:rPr>
              <a:t>Buildings </a:t>
            </a:r>
            <a:r>
              <a:rPr lang="en-US" sz="1600" dirty="0" err="1">
                <a:solidFill>
                  <a:srgbClr val="575756"/>
                </a:solidFill>
                <a:ea typeface="Open Sans Light" panose="020B0306030504020204" pitchFamily="34" charset="0"/>
                <a:cs typeface="Arial" panose="020B0604020202020204" pitchFamily="34" charset="0"/>
              </a:rPr>
              <a:t>vectorised</a:t>
            </a:r>
            <a:r>
              <a:rPr lang="en-US" sz="1600" dirty="0">
                <a:solidFill>
                  <a:srgbClr val="575756"/>
                </a:solidFill>
                <a:ea typeface="Open Sans Light" panose="020B0306030504020204" pitchFamily="34" charset="0"/>
                <a:cs typeface="Arial" panose="020B0604020202020204" pitchFamily="34" charset="0"/>
              </a:rPr>
              <a:t> from  </a:t>
            </a:r>
            <a:r>
              <a:rPr lang="en-US" sz="1600" dirty="0" err="1">
                <a:solidFill>
                  <a:srgbClr val="575756"/>
                </a:solidFill>
                <a:ea typeface="Open Sans Light" panose="020B0306030504020204" pitchFamily="34" charset="0"/>
                <a:cs typeface="Arial" panose="020B0604020202020204" pitchFamily="34" charset="0"/>
              </a:rPr>
              <a:t>laserscanned</a:t>
            </a:r>
            <a:r>
              <a:rPr lang="en-US" sz="1600" dirty="0">
                <a:solidFill>
                  <a:srgbClr val="575756"/>
                </a:solidFill>
                <a:ea typeface="Open Sans Light" panose="020B0306030504020204" pitchFamily="34" charset="0"/>
                <a:cs typeface="Arial" panose="020B0604020202020204" pitchFamily="34" charset="0"/>
              </a:rPr>
              <a:t> data (2011) with </a:t>
            </a:r>
            <a:r>
              <a:rPr lang="en-US" sz="1600" dirty="0" err="1">
                <a:solidFill>
                  <a:srgbClr val="575756"/>
                </a:solidFill>
                <a:ea typeface="Open Sans Light" panose="020B0306030504020204" pitchFamily="34" charset="0"/>
                <a:cs typeface="Arial" panose="020B0604020202020204" pitchFamily="34" charset="0"/>
              </a:rPr>
              <a:t>Microstation</a:t>
            </a:r>
            <a:r>
              <a:rPr lang="en-US" sz="1600" dirty="0">
                <a:solidFill>
                  <a:srgbClr val="575756"/>
                </a:solidFill>
                <a:ea typeface="Open Sans Light" panose="020B0306030504020204" pitchFamily="34" charset="0"/>
                <a:cs typeface="Arial" panose="020B0604020202020204" pitchFamily="34" charset="0"/>
              </a:rPr>
              <a:t> and </a:t>
            </a:r>
            <a:r>
              <a:rPr lang="en-US" sz="1600" dirty="0" err="1">
                <a:solidFill>
                  <a:srgbClr val="575756"/>
                </a:solidFill>
                <a:ea typeface="Open Sans Light" panose="020B0306030504020204" pitchFamily="34" charset="0"/>
                <a:cs typeface="Arial" panose="020B0604020202020204" pitchFamily="34" charset="0"/>
              </a:rPr>
              <a:t>Terrasolid</a:t>
            </a:r>
            <a:endParaRPr lang="en-US" sz="1600" dirty="0">
              <a:solidFill>
                <a:srgbClr val="575756"/>
              </a:solidFill>
              <a:ea typeface="Open Sans Light" panose="020B03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0" y="4114799"/>
            <a:ext cx="4818711" cy="2514600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4911251" y="5488314"/>
            <a:ext cx="3539711" cy="11410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kern="1200">
                <a:solidFill>
                  <a:srgbClr val="575756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75756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75756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75756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75756"/>
                </a:solidFill>
                <a:latin typeface="Arial" panose="020B0604020202020204" pitchFamily="34" charset="0"/>
                <a:ea typeface="Open Sans Light" panose="020B0306030504020204" pitchFamily="34" charset="0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sz="1600" dirty="0" err="1" smtClean="0">
                <a:latin typeface="+mn-lt"/>
              </a:rPr>
              <a:t>Tunnels</a:t>
            </a:r>
            <a:r>
              <a:rPr lang="fi-FI" sz="1600" dirty="0" smtClean="0">
                <a:latin typeface="+mn-lt"/>
              </a:rPr>
              <a:t> </a:t>
            </a:r>
            <a:r>
              <a:rPr lang="fi-FI" sz="1600" dirty="0" err="1" smtClean="0">
                <a:latin typeface="+mn-lt"/>
              </a:rPr>
              <a:t>from</a:t>
            </a:r>
            <a:r>
              <a:rPr lang="fi-FI" sz="1600" dirty="0" smtClean="0">
                <a:latin typeface="+mn-lt"/>
              </a:rPr>
              <a:t> </a:t>
            </a:r>
            <a:r>
              <a:rPr lang="fi-FI" sz="1600" dirty="0" err="1" smtClean="0">
                <a:latin typeface="+mn-lt"/>
              </a:rPr>
              <a:t>the</a:t>
            </a:r>
            <a:r>
              <a:rPr lang="fi-FI" sz="1600" dirty="0" smtClean="0">
                <a:latin typeface="+mn-lt"/>
              </a:rPr>
              <a:t> design and </a:t>
            </a:r>
            <a:r>
              <a:rPr lang="fi-FI" sz="1600" dirty="0" err="1" smtClean="0">
                <a:latin typeface="+mn-lt"/>
              </a:rPr>
              <a:t>present</a:t>
            </a:r>
            <a:r>
              <a:rPr lang="fi-FI" sz="1600" dirty="0" smtClean="0">
                <a:latin typeface="+mn-lt"/>
              </a:rPr>
              <a:t> </a:t>
            </a:r>
            <a:r>
              <a:rPr lang="fi-FI" sz="1600" dirty="0" err="1" smtClean="0">
                <a:latin typeface="+mn-lt"/>
              </a:rPr>
              <a:t>state</a:t>
            </a:r>
            <a:r>
              <a:rPr lang="fi-FI" sz="1600" dirty="0" smtClean="0">
                <a:latin typeface="+mn-lt"/>
              </a:rPr>
              <a:t> </a:t>
            </a:r>
            <a:r>
              <a:rPr lang="fi-FI" sz="1600" dirty="0" err="1" smtClean="0">
                <a:latin typeface="+mn-lt"/>
              </a:rPr>
              <a:t>models</a:t>
            </a:r>
            <a:endParaRPr lang="fi-FI" sz="16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53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4" y="336510"/>
            <a:ext cx="4316569" cy="2790268"/>
          </a:xfrm>
          <a:prstGeom prst="rect">
            <a:avLst/>
          </a:prstGeom>
        </p:spPr>
      </p:pic>
      <p:sp>
        <p:nvSpPr>
          <p:cNvPr id="7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00438" y="3159359"/>
            <a:ext cx="3539711" cy="557782"/>
          </a:xfrm>
        </p:spPr>
        <p:txBody>
          <a:bodyPr/>
          <a:lstStyle/>
          <a:p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Faults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modelled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under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fi-FI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fi-FI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city </a:t>
            </a:r>
            <a:r>
              <a:rPr lang="fi-FI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center</a:t>
            </a:r>
            <a:endParaRPr lang="fi-FI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58" y="330835"/>
            <a:ext cx="5314409" cy="259940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85258" y="2980275"/>
            <a:ext cx="4949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combination of different information models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integrated together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86" y="4004354"/>
            <a:ext cx="6303810" cy="20911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90449" y="6128044"/>
            <a:ext cx="4949825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Soil model for the public library in Tampere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0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972" y="1256120"/>
            <a:ext cx="6219048" cy="495257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064978" y="218208"/>
            <a:ext cx="7887136" cy="936956"/>
          </a:xfrm>
        </p:spPr>
        <p:txBody>
          <a:bodyPr/>
          <a:lstStyle/>
          <a:p>
            <a:r>
              <a:rPr lang="fi-FI" dirty="0"/>
              <a:t>A brief look at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results</a:t>
            </a:r>
            <a:r>
              <a:rPr lang="fi-FI" dirty="0"/>
              <a:t> </a:t>
            </a:r>
            <a:r>
              <a:rPr lang="fi-FI" dirty="0" smtClean="0"/>
              <a:t>- </a:t>
            </a:r>
            <a:r>
              <a:rPr lang="fi-FI" dirty="0"/>
              <a:t>CityGeoModel – </a:t>
            </a:r>
            <a:r>
              <a:rPr lang="fi-FI" dirty="0" smtClean="0"/>
              <a:t>2016-2017</a:t>
            </a:r>
            <a:endParaRPr lang="fi-FI" dirty="0"/>
          </a:p>
        </p:txBody>
      </p:sp>
      <p:sp>
        <p:nvSpPr>
          <p:cNvPr id="6" name="Rectangle 5"/>
          <p:cNvSpPr/>
          <p:nvPr/>
        </p:nvSpPr>
        <p:spPr>
          <a:xfrm>
            <a:off x="2215081" y="6291240"/>
            <a:ext cx="476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>
                <a:hlinkClick r:id="rId3"/>
              </a:rPr>
              <a:t>http://www.citygeomodel.fi/tulokset_uusi.html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9932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05068" y="349767"/>
            <a:ext cx="8526081" cy="979896"/>
          </a:xfrm>
        </p:spPr>
        <p:txBody>
          <a:bodyPr/>
          <a:lstStyle/>
          <a:p>
            <a:r>
              <a:rPr lang="en-US" b="1" dirty="0" err="1"/>
              <a:t>MAKUdigi</a:t>
            </a:r>
            <a:r>
              <a:rPr lang="en-US" b="1" dirty="0"/>
              <a:t> - digital ground condition analysis for land use planning</a:t>
            </a:r>
            <a:endParaRPr lang="fi-FI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29780" y="1762367"/>
            <a:ext cx="3769826" cy="387373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i-FI" sz="1600" b="1" dirty="0" err="1" smtClean="0"/>
              <a:t>Financiers</a:t>
            </a:r>
            <a:r>
              <a:rPr lang="fi-FI" sz="1600" b="1" dirty="0" smtClean="0"/>
              <a:t>:</a:t>
            </a:r>
          </a:p>
          <a:p>
            <a:pPr lvl="1"/>
            <a:r>
              <a:rPr lang="fi-FI" sz="1600" dirty="0" smtClean="0"/>
              <a:t>KIRA-digi</a:t>
            </a:r>
          </a:p>
          <a:p>
            <a:pPr lvl="1"/>
            <a:r>
              <a:rPr lang="fi-FI" sz="1600" dirty="0" err="1" smtClean="0"/>
              <a:t>Finnish</a:t>
            </a:r>
            <a:r>
              <a:rPr lang="fi-FI" sz="1600" dirty="0" smtClean="0"/>
              <a:t> Transport </a:t>
            </a:r>
            <a:r>
              <a:rPr lang="fi-FI" sz="1600" dirty="0" err="1" smtClean="0"/>
              <a:t>Agency</a:t>
            </a:r>
            <a:endParaRPr lang="fi-FI" sz="1600" dirty="0" smtClean="0"/>
          </a:p>
          <a:p>
            <a:pPr lvl="1"/>
            <a:r>
              <a:rPr lang="fi-FI" sz="1600" dirty="0" smtClean="0"/>
              <a:t>City of Espoo</a:t>
            </a:r>
          </a:p>
          <a:p>
            <a:pPr lvl="1"/>
            <a:r>
              <a:rPr lang="fi-FI" sz="1600" dirty="0" smtClean="0"/>
              <a:t>City of Helsinki</a:t>
            </a:r>
          </a:p>
          <a:p>
            <a:pPr lvl="1"/>
            <a:r>
              <a:rPr lang="fi-FI" sz="1600" dirty="0" smtClean="0"/>
              <a:t>City of Vantaa</a:t>
            </a:r>
          </a:p>
          <a:p>
            <a:pPr lvl="1"/>
            <a:r>
              <a:rPr lang="fi-FI" sz="1600" dirty="0" smtClean="0"/>
              <a:t>City of Tampere</a:t>
            </a:r>
          </a:p>
          <a:p>
            <a:pPr lvl="1"/>
            <a:r>
              <a:rPr lang="fi-FI" sz="1600" dirty="0" err="1" smtClean="0"/>
              <a:t>Geological</a:t>
            </a:r>
            <a:r>
              <a:rPr lang="fi-FI" sz="1600" dirty="0" smtClean="0"/>
              <a:t> </a:t>
            </a:r>
            <a:r>
              <a:rPr lang="fi-FI" sz="1600" dirty="0" err="1"/>
              <a:t>S</a:t>
            </a:r>
            <a:r>
              <a:rPr lang="fi-FI" sz="1600" dirty="0" err="1" smtClean="0"/>
              <a:t>urvey</a:t>
            </a:r>
            <a:r>
              <a:rPr lang="fi-FI" sz="1600" dirty="0" smtClean="0"/>
              <a:t> of Finland</a:t>
            </a:r>
          </a:p>
          <a:p>
            <a:pPr marL="0" indent="0">
              <a:buNone/>
            </a:pPr>
            <a:r>
              <a:rPr lang="fi-FI" sz="1600" b="1" dirty="0" err="1" smtClean="0"/>
              <a:t>Pilot</a:t>
            </a:r>
            <a:r>
              <a:rPr lang="fi-FI" sz="1600" b="1" dirty="0" smtClean="0"/>
              <a:t> </a:t>
            </a:r>
            <a:r>
              <a:rPr lang="fi-FI" sz="1600" b="1" dirty="0" err="1" smtClean="0"/>
              <a:t>cases</a:t>
            </a:r>
            <a:r>
              <a:rPr lang="fi-FI" sz="1600" b="1" dirty="0" smtClean="0"/>
              <a:t>:</a:t>
            </a:r>
          </a:p>
          <a:p>
            <a:pPr lvl="1"/>
            <a:r>
              <a:rPr lang="fi-FI" sz="1600" dirty="0" err="1" smtClean="0"/>
              <a:t>Highway</a:t>
            </a:r>
            <a:r>
              <a:rPr lang="fi-FI" sz="1600" dirty="0" smtClean="0"/>
              <a:t> 12 Haarankylä-</a:t>
            </a:r>
            <a:r>
              <a:rPr lang="fi-FI" sz="1600" dirty="0" err="1" smtClean="0"/>
              <a:t>Mankala</a:t>
            </a:r>
            <a:endParaRPr lang="fi-FI" sz="1600" dirty="0" smtClean="0"/>
          </a:p>
          <a:p>
            <a:pPr lvl="1"/>
            <a:r>
              <a:rPr lang="fi-FI" sz="1600" dirty="0" err="1" smtClean="0"/>
              <a:t>Nygrannas</a:t>
            </a:r>
            <a:r>
              <a:rPr lang="fi-FI" sz="1600" dirty="0" smtClean="0"/>
              <a:t> Espoo</a:t>
            </a:r>
          </a:p>
          <a:p>
            <a:pPr lvl="1"/>
            <a:r>
              <a:rPr lang="fi-FI" sz="1600" dirty="0" smtClean="0"/>
              <a:t>Koivusaari Helsinki</a:t>
            </a:r>
          </a:p>
          <a:p>
            <a:pPr lvl="1"/>
            <a:r>
              <a:rPr lang="fi-FI" sz="1600" dirty="0" err="1" smtClean="0"/>
              <a:t>Aviapolis</a:t>
            </a:r>
            <a:r>
              <a:rPr lang="fi-FI" sz="1600" dirty="0" smtClean="0"/>
              <a:t> Vantaa</a:t>
            </a:r>
          </a:p>
          <a:p>
            <a:pPr lvl="1"/>
            <a:r>
              <a:rPr lang="fi-FI" sz="1600" dirty="0" smtClean="0"/>
              <a:t>Ojala Tampere</a:t>
            </a:r>
            <a:endParaRPr lang="fi-FI" sz="1600" dirty="0"/>
          </a:p>
          <a:p>
            <a:pPr marL="457200" lvl="1" indent="0">
              <a:buNone/>
            </a:pPr>
            <a:endParaRPr lang="fi-FI" sz="1600" dirty="0"/>
          </a:p>
          <a:p>
            <a:pPr marL="0" indent="0">
              <a:buNone/>
            </a:pPr>
            <a:r>
              <a:rPr lang="fi-FI" sz="1600" b="1" dirty="0" err="1" smtClean="0"/>
              <a:t>Implementation</a:t>
            </a:r>
            <a:r>
              <a:rPr lang="fi-FI" sz="1600" b="1" dirty="0" smtClean="0"/>
              <a:t>:</a:t>
            </a:r>
          </a:p>
          <a:p>
            <a:pPr lvl="1"/>
            <a:r>
              <a:rPr lang="fi-FI" sz="1500" dirty="0" err="1"/>
              <a:t>Geological</a:t>
            </a:r>
            <a:r>
              <a:rPr lang="fi-FI" sz="1500" dirty="0"/>
              <a:t> </a:t>
            </a:r>
            <a:r>
              <a:rPr lang="fi-FI" sz="1500" dirty="0" err="1"/>
              <a:t>Survey</a:t>
            </a:r>
            <a:r>
              <a:rPr lang="fi-FI" sz="1500" dirty="0"/>
              <a:t> of Finland</a:t>
            </a:r>
          </a:p>
          <a:p>
            <a:pPr lvl="1"/>
            <a:r>
              <a:rPr lang="fi-FI" sz="1500" dirty="0" err="1"/>
              <a:t>Sitowise</a:t>
            </a:r>
            <a:r>
              <a:rPr lang="fi-FI" sz="1500" dirty="0"/>
              <a:t> – </a:t>
            </a:r>
            <a:r>
              <a:rPr lang="fi-FI" sz="1500" dirty="0" err="1"/>
              <a:t>consulting</a:t>
            </a:r>
            <a:r>
              <a:rPr lang="fi-FI" sz="1500" dirty="0"/>
              <a:t> for </a:t>
            </a:r>
            <a:r>
              <a:rPr lang="fi-FI" sz="1500" dirty="0" err="1"/>
              <a:t>built</a:t>
            </a:r>
            <a:r>
              <a:rPr lang="fi-FI" sz="1500" dirty="0"/>
              <a:t> </a:t>
            </a:r>
            <a:r>
              <a:rPr lang="fi-FI" sz="1500" dirty="0" err="1"/>
              <a:t>environment</a:t>
            </a:r>
            <a:r>
              <a:rPr lang="fi-FI" sz="1500" dirty="0"/>
              <a:t> </a:t>
            </a:r>
            <a:r>
              <a:rPr lang="fi-FI" sz="1500" dirty="0" err="1"/>
              <a:t>services</a:t>
            </a:r>
            <a:endParaRPr lang="fi-FI" sz="15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98259" y="1267184"/>
            <a:ext cx="3558224" cy="4733467"/>
            <a:chOff x="5398259" y="1267184"/>
            <a:chExt cx="3558224" cy="473346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8259" y="1267184"/>
              <a:ext cx="3558224" cy="4733467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398259" y="5546660"/>
              <a:ext cx="2997200" cy="3437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548322" y="5718554"/>
              <a:ext cx="198964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i-FI" sz="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Soil</a:t>
              </a:r>
              <a:r>
                <a:rPr lang="fi-FI" sz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fi-FI" sz="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deposits</a:t>
              </a:r>
              <a:r>
                <a:rPr lang="fi-FI" sz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in </a:t>
              </a:r>
              <a:r>
                <a:rPr lang="fi-FI" sz="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Kersiö</a:t>
              </a:r>
              <a:r>
                <a:rPr lang="fi-FI" sz="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Sodankylä (2017) Åberg et al.</a:t>
              </a:r>
              <a:endParaRPr lang="fi-FI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328" y="6258667"/>
            <a:ext cx="1896020" cy="29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7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716369" y="323681"/>
            <a:ext cx="8256223" cy="1084334"/>
          </a:xfrm>
        </p:spPr>
        <p:txBody>
          <a:bodyPr/>
          <a:lstStyle/>
          <a:p>
            <a:pPr algn="ctr"/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guideline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grid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construction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condition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map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towards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cost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estimate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per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zoning</a:t>
            </a:r>
            <a:r>
              <a:rPr lang="fi-FI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i-FI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element</a:t>
            </a:r>
            <a:endParaRPr lang="fi-FI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improves awareness of foundation costs related on soil conditions</a:t>
            </a:r>
            <a:endParaRPr lang="fi-FI" sz="16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i-FI" dirty="0" smtClean="0"/>
              <a:t>12.9.2018</a:t>
            </a:r>
            <a:endParaRPr lang="fi-FI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08" y="1777037"/>
            <a:ext cx="9302223" cy="491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4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i-FI" dirty="0" smtClean="0"/>
              <a:t>23.11.2017</a:t>
            </a:r>
            <a:endParaRPr lang="fi-FI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Hilkka Kallio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345" y="40460"/>
            <a:ext cx="3257815" cy="33407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" y="40460"/>
            <a:ext cx="6387827" cy="6660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51" y="3714244"/>
            <a:ext cx="5359461" cy="279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TK_template">
  <a:themeElements>
    <a:clrScheme name="Mukautettu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400"/>
      </a:accent1>
      <a:accent2>
        <a:srgbClr val="363636"/>
      </a:accent2>
      <a:accent3>
        <a:srgbClr val="037672"/>
      </a:accent3>
      <a:accent4>
        <a:srgbClr val="337298"/>
      </a:accent4>
      <a:accent5>
        <a:srgbClr val="3CA3CD"/>
      </a:accent5>
      <a:accent6>
        <a:srgbClr val="A9A57C"/>
      </a:accent6>
      <a:hlink>
        <a:srgbClr val="A9A57C"/>
      </a:hlink>
      <a:folHlink>
        <a:srgbClr val="3CA3CD"/>
      </a:folHlink>
    </a:clrScheme>
    <a:fontScheme name="GTK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Office-te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TK_template.potx" id="{1BEC5F33-9F0E-490A-BA2F-4D63E26BE031}" vid="{7FC3A097-19C9-4A84-94DD-BE5384D482F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GTK_Kalvopohja_uusi</Template>
  <TotalTime>164</TotalTime>
  <Words>363</Words>
  <Application>Microsoft Office PowerPoint</Application>
  <PresentationFormat>Custom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Open Sans</vt:lpstr>
      <vt:lpstr>Open Sans Light</vt:lpstr>
      <vt:lpstr>GTK_template</vt:lpstr>
      <vt:lpstr>PowerPoint Presentation</vt:lpstr>
      <vt:lpstr>PowerPoint Presentation</vt:lpstr>
      <vt:lpstr>Geological information system for a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Geological Survey of Finland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Kallio Hilkka</dc:creator>
  <cp:lastModifiedBy>Kallio Hilkka</cp:lastModifiedBy>
  <cp:revision>57</cp:revision>
  <dcterms:created xsi:type="dcterms:W3CDTF">2019-01-16T19:57:20Z</dcterms:created>
  <dcterms:modified xsi:type="dcterms:W3CDTF">2019-01-21T08:30:10Z</dcterms:modified>
</cp:coreProperties>
</file>